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00"/>
    <a:srgbClr val="FFFF66"/>
    <a:srgbClr val="00FF00"/>
    <a:srgbClr val="99CCFF"/>
    <a:srgbClr val="FF6699"/>
    <a:srgbClr val="FFCC00"/>
    <a:srgbClr val="FF0000"/>
    <a:srgbClr val="3333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>
        <p:scale>
          <a:sx n="75" d="100"/>
          <a:sy n="75" d="100"/>
        </p:scale>
        <p:origin x="-1910" y="-31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2015/10/8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1136575" y="622516"/>
            <a:ext cx="1697647" cy="2751262"/>
            <a:chOff x="1136575" y="622516"/>
            <a:chExt cx="1697647" cy="275126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136575" y="622516"/>
              <a:ext cx="801002" cy="2751262"/>
              <a:chOff x="1136575" y="622516"/>
              <a:chExt cx="801002" cy="2751262"/>
            </a:xfrm>
          </p:grpSpPr>
          <p:sp>
            <p:nvSpPr>
              <p:cNvPr id="165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3300"/>
                  </a:gs>
                  <a:gs pos="50000">
                    <a:srgbClr val="993300"/>
                  </a:gs>
                  <a:gs pos="100000">
                    <a:srgbClr val="6633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6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663300"/>
                  </a:gs>
                  <a:gs pos="50000">
                    <a:srgbClr val="993300"/>
                  </a:gs>
                  <a:gs pos="73000">
                    <a:srgbClr val="6633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2" name="円/楕円 251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円/楕円 252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テキスト ボックス 254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latin typeface="Book Antiqua" panose="02040602050305030304" pitchFamily="18" charset="0"/>
                  </a:rPr>
                  <a:t>BEER</a:t>
                </a:r>
                <a:endParaRPr kumimoji="1" lang="ja-JP" altLang="en-US" b="1" dirty="0">
                  <a:latin typeface="Book Antiqua" panose="02040602050305030304" pitchFamily="18" charset="0"/>
                </a:endParaRPr>
              </a:p>
            </p:txBody>
          </p:sp>
        </p:grpSp>
        <p:grpSp>
          <p:nvGrpSpPr>
            <p:cNvPr id="168" name="グループ化 167"/>
            <p:cNvGrpSpPr/>
            <p:nvPr/>
          </p:nvGrpSpPr>
          <p:grpSpPr>
            <a:xfrm>
              <a:off x="2033220" y="622516"/>
              <a:ext cx="801002" cy="2751262"/>
              <a:chOff x="1136575" y="622516"/>
              <a:chExt cx="801002" cy="2751262"/>
            </a:xfrm>
          </p:grpSpPr>
          <p:sp>
            <p:nvSpPr>
              <p:cNvPr id="169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3300"/>
                  </a:gs>
                  <a:gs pos="50000">
                    <a:srgbClr val="993300"/>
                  </a:gs>
                  <a:gs pos="100000">
                    <a:srgbClr val="6633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663300"/>
                  </a:gs>
                  <a:gs pos="50000">
                    <a:srgbClr val="993300"/>
                  </a:gs>
                  <a:gs pos="73000">
                    <a:srgbClr val="6633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円/楕円 172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テキスト ボックス 173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latin typeface="Book Antiqua" panose="02040602050305030304" pitchFamily="18" charset="0"/>
                  </a:rPr>
                  <a:t>BEER</a:t>
                </a:r>
                <a:endParaRPr kumimoji="1" lang="ja-JP" altLang="en-US" b="1" dirty="0">
                  <a:latin typeface="Book Antiqua" panose="02040602050305030304" pitchFamily="18" charset="0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226004" y="622516"/>
            <a:ext cx="1697647" cy="2751262"/>
            <a:chOff x="4226004" y="622516"/>
            <a:chExt cx="1697647" cy="2751262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4226004" y="622516"/>
              <a:ext cx="801002" cy="2751262"/>
              <a:chOff x="1136575" y="622516"/>
              <a:chExt cx="801002" cy="2751262"/>
            </a:xfrm>
          </p:grpSpPr>
          <p:sp>
            <p:nvSpPr>
              <p:cNvPr id="176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8" name="円/楕円 177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178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テキスト ボックス 180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rgbClr val="7030A0"/>
                    </a:solidFill>
                    <a:latin typeface="Book Antiqua" panose="02040602050305030304" pitchFamily="18" charset="0"/>
                  </a:rPr>
                  <a:t>WINE</a:t>
                </a:r>
                <a:endParaRPr kumimoji="1" lang="ja-JP" altLang="en-US" b="1" dirty="0">
                  <a:solidFill>
                    <a:srgbClr val="7030A0"/>
                  </a:solidFill>
                  <a:latin typeface="Book Antiqua" panose="02040602050305030304" pitchFamily="18" charset="0"/>
                </a:endParaRPr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122649" y="622516"/>
              <a:ext cx="801002" cy="2751262"/>
              <a:chOff x="1136575" y="622516"/>
              <a:chExt cx="801002" cy="2751262"/>
            </a:xfrm>
          </p:grpSpPr>
          <p:sp>
            <p:nvSpPr>
              <p:cNvPr id="183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テキスト ボックス 187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7030A0"/>
                    </a:solidFill>
                    <a:latin typeface="Book Antiqua" panose="02040602050305030304" pitchFamily="18" charset="0"/>
                  </a:rPr>
                  <a:t>WINE</a:t>
                </a:r>
                <a:endParaRPr lang="ja-JP" altLang="en-US" b="1" dirty="0">
                  <a:solidFill>
                    <a:srgbClr val="7030A0"/>
                  </a:solidFill>
                  <a:latin typeface="Book Antiqua" panose="02040602050305030304" pitchFamily="18" charset="0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259957" y="622516"/>
            <a:ext cx="1697647" cy="2751262"/>
            <a:chOff x="7271045" y="622516"/>
            <a:chExt cx="1697647" cy="2751262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7271045" y="622516"/>
              <a:ext cx="801002" cy="2751262"/>
              <a:chOff x="1136575" y="622516"/>
              <a:chExt cx="801002" cy="2751262"/>
            </a:xfrm>
          </p:grpSpPr>
          <p:sp>
            <p:nvSpPr>
              <p:cNvPr id="190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1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2" name="円/楕円 191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テキスト ボックス 194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006600"/>
                    </a:solidFill>
                    <a:latin typeface="Book Antiqua" panose="02040602050305030304" pitchFamily="18" charset="0"/>
                  </a:rPr>
                  <a:t>CHAMPAGNE</a:t>
                </a:r>
                <a:endParaRPr kumimoji="1" lang="ja-JP" altLang="en-US" b="1" dirty="0">
                  <a:solidFill>
                    <a:srgbClr val="006600"/>
                  </a:solidFill>
                  <a:latin typeface="Book Antiqua" panose="02040602050305030304" pitchFamily="18" charset="0"/>
                </a:endParaRPr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8167690" y="622516"/>
              <a:ext cx="801002" cy="2751262"/>
              <a:chOff x="1136575" y="622516"/>
              <a:chExt cx="801002" cy="2751262"/>
            </a:xfrm>
          </p:grpSpPr>
          <p:sp>
            <p:nvSpPr>
              <p:cNvPr id="197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8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テキスト ボックス 201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006600"/>
                    </a:solidFill>
                    <a:latin typeface="Book Antiqua" panose="02040602050305030304" pitchFamily="18" charset="0"/>
                  </a:rPr>
                  <a:t>CHAMPAGNE</a:t>
                </a:r>
                <a:endParaRPr kumimoji="1" lang="ja-JP" altLang="en-US" b="1" dirty="0">
                  <a:solidFill>
                    <a:srgbClr val="006600"/>
                  </a:solidFill>
                  <a:latin typeface="Book Antiqua" panose="02040602050305030304" pitchFamily="18" charset="0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1025147" y="3708327"/>
            <a:ext cx="2019894" cy="2751263"/>
            <a:chOff x="1025147" y="3708327"/>
            <a:chExt cx="2019894" cy="2751263"/>
          </a:xfrm>
        </p:grpSpPr>
        <p:sp>
          <p:nvSpPr>
            <p:cNvPr id="339" name="片側の 2 つの角を丸めた四角形 164"/>
            <p:cNvSpPr/>
            <p:nvPr/>
          </p:nvSpPr>
          <p:spPr bwMode="auto">
            <a:xfrm>
              <a:off x="1025147" y="3853985"/>
              <a:ext cx="2019894" cy="2605605"/>
            </a:xfrm>
            <a:custGeom>
              <a:avLst/>
              <a:gdLst/>
              <a:ahLst/>
              <a:cxnLst/>
              <a:rect l="l" t="t" r="r" b="b"/>
              <a:pathLst>
                <a:path w="2019894" h="2605605">
                  <a:moveTo>
                    <a:pt x="916290" y="0"/>
                  </a:moveTo>
                  <a:lnTo>
                    <a:pt x="1103603" y="0"/>
                  </a:lnTo>
                  <a:cubicBezTo>
                    <a:pt x="1137205" y="0"/>
                    <a:pt x="1164445" y="27240"/>
                    <a:pt x="1164445" y="60842"/>
                  </a:cubicBezTo>
                  <a:lnTo>
                    <a:pt x="1164445" y="450009"/>
                  </a:lnTo>
                  <a:lnTo>
                    <a:pt x="1176389" y="456061"/>
                  </a:lnTo>
                  <a:cubicBezTo>
                    <a:pt x="1655099" y="545381"/>
                    <a:pt x="2019894" y="1019712"/>
                    <a:pt x="2019894" y="1591240"/>
                  </a:cubicBezTo>
                  <a:cubicBezTo>
                    <a:pt x="2019894" y="2029754"/>
                    <a:pt x="1805141" y="2411048"/>
                    <a:pt x="1488996" y="2605605"/>
                  </a:cubicBezTo>
                  <a:lnTo>
                    <a:pt x="530899" y="2605605"/>
                  </a:lnTo>
                  <a:cubicBezTo>
                    <a:pt x="214753" y="2411048"/>
                    <a:pt x="0" y="2029754"/>
                    <a:pt x="0" y="1591240"/>
                  </a:cubicBezTo>
                  <a:cubicBezTo>
                    <a:pt x="0" y="1019711"/>
                    <a:pt x="364795" y="545380"/>
                    <a:pt x="843506" y="456060"/>
                  </a:cubicBezTo>
                  <a:cubicBezTo>
                    <a:pt x="847241" y="453519"/>
                    <a:pt x="851327" y="451731"/>
                    <a:pt x="855448" y="450010"/>
                  </a:cubicBezTo>
                  <a:lnTo>
                    <a:pt x="855448" y="60842"/>
                  </a:lnTo>
                  <a:cubicBezTo>
                    <a:pt x="855448" y="27240"/>
                    <a:pt x="882688" y="0"/>
                    <a:pt x="9162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角丸四角形 255"/>
            <p:cNvSpPr/>
            <p:nvPr/>
          </p:nvSpPr>
          <p:spPr bwMode="auto">
            <a:xfrm>
              <a:off x="1855623" y="3708327"/>
              <a:ext cx="358948" cy="185531"/>
            </a:xfrm>
            <a:custGeom>
              <a:avLst/>
              <a:gdLst/>
              <a:ahLst/>
              <a:cxnLst/>
              <a:rect l="l" t="t" r="r" b="b"/>
              <a:pathLst>
                <a:path w="358948" h="185531">
                  <a:moveTo>
                    <a:pt x="0" y="151939"/>
                  </a:moveTo>
                  <a:lnTo>
                    <a:pt x="0" y="151940"/>
                  </a:lnTo>
                  <a:lnTo>
                    <a:pt x="0" y="151940"/>
                  </a:lnTo>
                  <a:close/>
                  <a:moveTo>
                    <a:pt x="0" y="90792"/>
                  </a:moveTo>
                  <a:lnTo>
                    <a:pt x="0" y="90792"/>
                  </a:lnTo>
                  <a:lnTo>
                    <a:pt x="0" y="90793"/>
                  </a:lnTo>
                  <a:close/>
                  <a:moveTo>
                    <a:pt x="0" y="33590"/>
                  </a:moveTo>
                  <a:cubicBezTo>
                    <a:pt x="0" y="33590"/>
                    <a:pt x="0" y="33590"/>
                    <a:pt x="0" y="33590"/>
                  </a:cubicBezTo>
                  <a:lnTo>
                    <a:pt x="0" y="33591"/>
                  </a:lnTo>
                  <a:close/>
                  <a:moveTo>
                    <a:pt x="33591" y="0"/>
                  </a:moveTo>
                  <a:lnTo>
                    <a:pt x="325357" y="0"/>
                  </a:lnTo>
                  <a:cubicBezTo>
                    <a:pt x="343909" y="0"/>
                    <a:pt x="358948" y="15039"/>
                    <a:pt x="358948" y="33591"/>
                  </a:cubicBezTo>
                  <a:lnTo>
                    <a:pt x="358947" y="33591"/>
                  </a:lnTo>
                  <a:cubicBezTo>
                    <a:pt x="358947" y="47517"/>
                    <a:pt x="350473" y="59463"/>
                    <a:pt x="337404" y="62192"/>
                  </a:cubicBezTo>
                  <a:cubicBezTo>
                    <a:pt x="350474" y="64920"/>
                    <a:pt x="358948" y="76867"/>
                    <a:pt x="358948" y="90793"/>
                  </a:cubicBezTo>
                  <a:lnTo>
                    <a:pt x="358947" y="90793"/>
                  </a:lnTo>
                  <a:cubicBezTo>
                    <a:pt x="358947" y="106665"/>
                    <a:pt x="347940" y="119965"/>
                    <a:pt x="332642" y="121366"/>
                  </a:cubicBezTo>
                  <a:cubicBezTo>
                    <a:pt x="347940" y="122767"/>
                    <a:pt x="358948" y="136068"/>
                    <a:pt x="358948" y="151940"/>
                  </a:cubicBezTo>
                  <a:lnTo>
                    <a:pt x="358947" y="151940"/>
                  </a:lnTo>
                  <a:cubicBezTo>
                    <a:pt x="358947" y="170492"/>
                    <a:pt x="343908" y="185531"/>
                    <a:pt x="325356" y="185531"/>
                  </a:cubicBezTo>
                  <a:lnTo>
                    <a:pt x="33591" y="185530"/>
                  </a:lnTo>
                  <a:cubicBezTo>
                    <a:pt x="15039" y="185530"/>
                    <a:pt x="0" y="170491"/>
                    <a:pt x="0" y="151940"/>
                  </a:cubicBezTo>
                  <a:cubicBezTo>
                    <a:pt x="0" y="136067"/>
                    <a:pt x="11008" y="122767"/>
                    <a:pt x="26307" y="121366"/>
                  </a:cubicBezTo>
                  <a:cubicBezTo>
                    <a:pt x="11008" y="119965"/>
                    <a:pt x="0" y="106665"/>
                    <a:pt x="0" y="90792"/>
                  </a:cubicBezTo>
                  <a:cubicBezTo>
                    <a:pt x="0" y="76866"/>
                    <a:pt x="8475" y="64919"/>
                    <a:pt x="21545" y="62191"/>
                  </a:cubicBezTo>
                  <a:cubicBezTo>
                    <a:pt x="8475" y="59463"/>
                    <a:pt x="0" y="47517"/>
                    <a:pt x="0" y="33590"/>
                  </a:cubicBezTo>
                  <a:cubicBezTo>
                    <a:pt x="0" y="15039"/>
                    <a:pt x="15039" y="0"/>
                    <a:pt x="3359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1188694" y="4822969"/>
              <a:ext cx="1696550" cy="1384427"/>
              <a:chOff x="1656235" y="5063181"/>
              <a:chExt cx="761467" cy="1144215"/>
            </a:xfrm>
          </p:grpSpPr>
          <p:sp>
            <p:nvSpPr>
              <p:cNvPr id="223" name="円/楕円 222"/>
              <p:cNvSpPr/>
              <p:nvPr/>
            </p:nvSpPr>
            <p:spPr bwMode="auto">
              <a:xfrm>
                <a:off x="1656235" y="5063181"/>
                <a:ext cx="761467" cy="1144215"/>
              </a:xfrm>
              <a:prstGeom prst="ellipse">
                <a:avLst/>
              </a:prstGeom>
              <a:solidFill>
                <a:srgbClr val="C0000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 bwMode="auto">
              <a:xfrm>
                <a:off x="1682302" y="5102352"/>
                <a:ext cx="709332" cy="1065875"/>
              </a:xfrm>
              <a:prstGeom prst="ellipse">
                <a:avLst/>
              </a:prstGeom>
              <a:solidFill>
                <a:srgbClr val="C0000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 bwMode="auto">
              <a:xfrm>
                <a:off x="1718140" y="5156202"/>
                <a:ext cx="637657" cy="958173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テキスト ボックス 225"/>
              <p:cNvSpPr txBox="1"/>
              <p:nvPr/>
            </p:nvSpPr>
            <p:spPr>
              <a:xfrm>
                <a:off x="1718140" y="5424568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C000"/>
                    </a:solidFill>
                    <a:latin typeface="Book Antiqua" panose="02040602050305030304" pitchFamily="18" charset="0"/>
                  </a:rPr>
                  <a:t>WHISKY</a:t>
                </a:r>
                <a:endParaRPr kumimoji="1" lang="ja-JP" altLang="en-US" b="1" dirty="0">
                  <a:solidFill>
                    <a:srgbClr val="FFC000"/>
                  </a:solidFill>
                  <a:latin typeface="Book Antiqua" panose="02040602050305030304" pitchFamily="18" charset="0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017888" y="4221089"/>
            <a:ext cx="2159248" cy="2253382"/>
            <a:chOff x="4070187" y="3708327"/>
            <a:chExt cx="1860099" cy="1941191"/>
          </a:xfrm>
        </p:grpSpPr>
        <p:sp>
          <p:nvSpPr>
            <p:cNvPr id="332" name="片側の 2 つの角を丸めた四角形 164"/>
            <p:cNvSpPr/>
            <p:nvPr/>
          </p:nvSpPr>
          <p:spPr bwMode="auto">
            <a:xfrm>
              <a:off x="4070187" y="3853984"/>
              <a:ext cx="1860099" cy="1795534"/>
            </a:xfrm>
            <a:custGeom>
              <a:avLst/>
              <a:gdLst/>
              <a:ahLst/>
              <a:cxnLst/>
              <a:rect l="l" t="t" r="r" b="b"/>
              <a:pathLst>
                <a:path w="1860099" h="1795534">
                  <a:moveTo>
                    <a:pt x="836392" y="0"/>
                  </a:moveTo>
                  <a:lnTo>
                    <a:pt x="1023705" y="0"/>
                  </a:lnTo>
                  <a:cubicBezTo>
                    <a:pt x="1057307" y="0"/>
                    <a:pt x="1084547" y="16420"/>
                    <a:pt x="1084547" y="36674"/>
                  </a:cubicBezTo>
                  <a:lnTo>
                    <a:pt x="1084547" y="261313"/>
                  </a:lnTo>
                  <a:lnTo>
                    <a:pt x="1092988" y="261313"/>
                  </a:lnTo>
                  <a:cubicBezTo>
                    <a:pt x="1516652" y="261313"/>
                    <a:pt x="1860099" y="604760"/>
                    <a:pt x="1860099" y="1028424"/>
                  </a:cubicBezTo>
                  <a:cubicBezTo>
                    <a:pt x="1860099" y="1244314"/>
                    <a:pt x="1860098" y="1460205"/>
                    <a:pt x="1860098" y="1676095"/>
                  </a:cubicBezTo>
                  <a:cubicBezTo>
                    <a:pt x="1860098" y="1742059"/>
                    <a:pt x="1806623" y="1795534"/>
                    <a:pt x="1740659" y="1795534"/>
                  </a:cubicBezTo>
                  <a:lnTo>
                    <a:pt x="119439" y="1795534"/>
                  </a:lnTo>
                  <a:cubicBezTo>
                    <a:pt x="53475" y="1795534"/>
                    <a:pt x="0" y="1742059"/>
                    <a:pt x="0" y="1676095"/>
                  </a:cubicBezTo>
                  <a:lnTo>
                    <a:pt x="0" y="1028424"/>
                  </a:lnTo>
                  <a:cubicBezTo>
                    <a:pt x="0" y="604760"/>
                    <a:pt x="343447" y="261313"/>
                    <a:pt x="767111" y="261313"/>
                  </a:cubicBezTo>
                  <a:lnTo>
                    <a:pt x="775550" y="261313"/>
                  </a:lnTo>
                  <a:lnTo>
                    <a:pt x="775550" y="36674"/>
                  </a:lnTo>
                  <a:cubicBezTo>
                    <a:pt x="775550" y="16420"/>
                    <a:pt x="802790" y="0"/>
                    <a:pt x="8363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2">
                    <a:lumMod val="7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角丸四角形 255"/>
            <p:cNvSpPr/>
            <p:nvPr/>
          </p:nvSpPr>
          <p:spPr bwMode="auto">
            <a:xfrm>
              <a:off x="4820765" y="3708327"/>
              <a:ext cx="358948" cy="185531"/>
            </a:xfrm>
            <a:custGeom>
              <a:avLst/>
              <a:gdLst/>
              <a:ahLst/>
              <a:cxnLst/>
              <a:rect l="l" t="t" r="r" b="b"/>
              <a:pathLst>
                <a:path w="358948" h="185531">
                  <a:moveTo>
                    <a:pt x="0" y="151939"/>
                  </a:moveTo>
                  <a:lnTo>
                    <a:pt x="0" y="151940"/>
                  </a:lnTo>
                  <a:lnTo>
                    <a:pt x="0" y="151940"/>
                  </a:lnTo>
                  <a:close/>
                  <a:moveTo>
                    <a:pt x="0" y="90792"/>
                  </a:moveTo>
                  <a:lnTo>
                    <a:pt x="0" y="90792"/>
                  </a:lnTo>
                  <a:lnTo>
                    <a:pt x="0" y="90793"/>
                  </a:lnTo>
                  <a:close/>
                  <a:moveTo>
                    <a:pt x="0" y="33590"/>
                  </a:moveTo>
                  <a:cubicBezTo>
                    <a:pt x="0" y="33590"/>
                    <a:pt x="0" y="33590"/>
                    <a:pt x="0" y="33590"/>
                  </a:cubicBezTo>
                  <a:lnTo>
                    <a:pt x="0" y="33591"/>
                  </a:lnTo>
                  <a:close/>
                  <a:moveTo>
                    <a:pt x="33591" y="0"/>
                  </a:moveTo>
                  <a:lnTo>
                    <a:pt x="325357" y="0"/>
                  </a:lnTo>
                  <a:cubicBezTo>
                    <a:pt x="343909" y="0"/>
                    <a:pt x="358948" y="15039"/>
                    <a:pt x="358948" y="33591"/>
                  </a:cubicBezTo>
                  <a:lnTo>
                    <a:pt x="358947" y="33591"/>
                  </a:lnTo>
                  <a:cubicBezTo>
                    <a:pt x="358947" y="47517"/>
                    <a:pt x="350473" y="59463"/>
                    <a:pt x="337404" y="62192"/>
                  </a:cubicBezTo>
                  <a:cubicBezTo>
                    <a:pt x="350474" y="64920"/>
                    <a:pt x="358948" y="76867"/>
                    <a:pt x="358948" y="90793"/>
                  </a:cubicBezTo>
                  <a:lnTo>
                    <a:pt x="358947" y="90793"/>
                  </a:lnTo>
                  <a:cubicBezTo>
                    <a:pt x="358947" y="106665"/>
                    <a:pt x="347940" y="119965"/>
                    <a:pt x="332642" y="121366"/>
                  </a:cubicBezTo>
                  <a:cubicBezTo>
                    <a:pt x="347940" y="122767"/>
                    <a:pt x="358948" y="136068"/>
                    <a:pt x="358948" y="151940"/>
                  </a:cubicBezTo>
                  <a:lnTo>
                    <a:pt x="358947" y="151940"/>
                  </a:lnTo>
                  <a:cubicBezTo>
                    <a:pt x="358947" y="170492"/>
                    <a:pt x="343908" y="185531"/>
                    <a:pt x="325356" y="185531"/>
                  </a:cubicBezTo>
                  <a:lnTo>
                    <a:pt x="33591" y="185530"/>
                  </a:lnTo>
                  <a:cubicBezTo>
                    <a:pt x="15039" y="185530"/>
                    <a:pt x="0" y="170491"/>
                    <a:pt x="0" y="151940"/>
                  </a:cubicBezTo>
                  <a:cubicBezTo>
                    <a:pt x="0" y="136067"/>
                    <a:pt x="11008" y="122767"/>
                    <a:pt x="26307" y="121366"/>
                  </a:cubicBezTo>
                  <a:cubicBezTo>
                    <a:pt x="11008" y="119965"/>
                    <a:pt x="0" y="106665"/>
                    <a:pt x="0" y="90792"/>
                  </a:cubicBezTo>
                  <a:cubicBezTo>
                    <a:pt x="0" y="76866"/>
                    <a:pt x="8475" y="64919"/>
                    <a:pt x="21545" y="62191"/>
                  </a:cubicBezTo>
                  <a:cubicBezTo>
                    <a:pt x="8475" y="59463"/>
                    <a:pt x="0" y="47517"/>
                    <a:pt x="0" y="33590"/>
                  </a:cubicBezTo>
                  <a:cubicBezTo>
                    <a:pt x="0" y="15039"/>
                    <a:pt x="15039" y="0"/>
                    <a:pt x="3359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2">
                    <a:lumMod val="7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198225" y="4490962"/>
              <a:ext cx="1607772" cy="1051194"/>
              <a:chOff x="4621377" y="4397941"/>
              <a:chExt cx="761467" cy="1144215"/>
            </a:xfrm>
          </p:grpSpPr>
          <p:sp>
            <p:nvSpPr>
              <p:cNvPr id="335" name="円/楕円 334"/>
              <p:cNvSpPr/>
              <p:nvPr/>
            </p:nvSpPr>
            <p:spPr bwMode="auto">
              <a:xfrm>
                <a:off x="4621377" y="4397941"/>
                <a:ext cx="761467" cy="1144215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円/楕円 335"/>
              <p:cNvSpPr/>
              <p:nvPr/>
            </p:nvSpPr>
            <p:spPr bwMode="auto">
              <a:xfrm>
                <a:off x="4647444" y="4437112"/>
                <a:ext cx="709332" cy="1065875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4683282" y="4490962"/>
                <a:ext cx="637657" cy="958173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テキスト ボックス 337"/>
              <p:cNvSpPr txBox="1"/>
              <p:nvPr/>
            </p:nvSpPr>
            <p:spPr>
              <a:xfrm>
                <a:off x="4683282" y="4759328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BRANDY</a:t>
                </a:r>
                <a:endParaRPr kumimoji="1" lang="ja-JP" altLang="en-US" b="1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271045" y="3703068"/>
            <a:ext cx="1697647" cy="2751262"/>
            <a:chOff x="7271045" y="3703068"/>
            <a:chExt cx="1697647" cy="2751262"/>
          </a:xfrm>
        </p:grpSpPr>
        <p:grpSp>
          <p:nvGrpSpPr>
            <p:cNvPr id="340" name="グループ化 339"/>
            <p:cNvGrpSpPr/>
            <p:nvPr/>
          </p:nvGrpSpPr>
          <p:grpSpPr>
            <a:xfrm>
              <a:off x="7271045" y="3703068"/>
              <a:ext cx="801002" cy="2751262"/>
              <a:chOff x="1136575" y="622516"/>
              <a:chExt cx="801002" cy="2751262"/>
            </a:xfrm>
          </p:grpSpPr>
          <p:sp>
            <p:nvSpPr>
              <p:cNvPr id="341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テキスト ボックス 345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0000"/>
                    </a:solidFill>
                    <a:latin typeface="Book Antiqua" panose="02040602050305030304" pitchFamily="18" charset="0"/>
                  </a:rPr>
                  <a:t>GIN</a:t>
                </a:r>
                <a:endParaRPr kumimoji="1" lang="ja-JP" altLang="en-US" b="1" dirty="0">
                  <a:solidFill>
                    <a:srgbClr val="FF0000"/>
                  </a:solidFill>
                  <a:latin typeface="Book Antiqua" panose="02040602050305030304" pitchFamily="18" charset="0"/>
                </a:endParaRPr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>
              <a:off x="8167690" y="3703068"/>
              <a:ext cx="801002" cy="2751262"/>
              <a:chOff x="1136575" y="622516"/>
              <a:chExt cx="801002" cy="2751262"/>
            </a:xfrm>
          </p:grpSpPr>
          <p:sp>
            <p:nvSpPr>
              <p:cNvPr id="348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9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0" name="円/楕円 349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円/楕円 350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351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テキスト ボックス 352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0000"/>
                    </a:solidFill>
                    <a:latin typeface="Book Antiqua" panose="02040602050305030304" pitchFamily="18" charset="0"/>
                  </a:rPr>
                  <a:t>GIN</a:t>
                </a:r>
                <a:endParaRPr kumimoji="1" lang="ja-JP" altLang="en-US" b="1" dirty="0">
                  <a:solidFill>
                    <a:srgbClr val="FF0000"/>
                  </a:solidFill>
                  <a:latin typeface="Book Antiqua" panose="0204060205030503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1136575" y="622516"/>
            <a:ext cx="1697647" cy="2751262"/>
            <a:chOff x="1136575" y="622516"/>
            <a:chExt cx="1697647" cy="275126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136575" y="622516"/>
              <a:ext cx="801002" cy="2751262"/>
              <a:chOff x="1136575" y="622516"/>
              <a:chExt cx="801002" cy="2751262"/>
            </a:xfrm>
          </p:grpSpPr>
          <p:sp>
            <p:nvSpPr>
              <p:cNvPr id="165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3300"/>
                  </a:gs>
                  <a:gs pos="50000">
                    <a:srgbClr val="993300"/>
                  </a:gs>
                  <a:gs pos="100000">
                    <a:srgbClr val="6633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56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663300"/>
                  </a:gs>
                  <a:gs pos="50000">
                    <a:srgbClr val="993300"/>
                  </a:gs>
                  <a:gs pos="73000">
                    <a:srgbClr val="6633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52" name="円/楕円 251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53" name="円/楕円 252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ビール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68" name="グループ化 167"/>
            <p:cNvGrpSpPr/>
            <p:nvPr/>
          </p:nvGrpSpPr>
          <p:grpSpPr>
            <a:xfrm>
              <a:off x="2033220" y="622516"/>
              <a:ext cx="801002" cy="2751262"/>
              <a:chOff x="1136575" y="622516"/>
              <a:chExt cx="801002" cy="2751262"/>
            </a:xfrm>
          </p:grpSpPr>
          <p:sp>
            <p:nvSpPr>
              <p:cNvPr id="169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3300"/>
                  </a:gs>
                  <a:gs pos="50000">
                    <a:srgbClr val="993300"/>
                  </a:gs>
                  <a:gs pos="100000">
                    <a:srgbClr val="6633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0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663300"/>
                  </a:gs>
                  <a:gs pos="50000">
                    <a:srgbClr val="993300"/>
                  </a:gs>
                  <a:gs pos="73000">
                    <a:srgbClr val="6633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3" name="円/楕円 172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4" name="テキスト ボックス 173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ビール</a:t>
                </a:r>
                <a:endPara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226004" y="622516"/>
            <a:ext cx="1697647" cy="2751262"/>
            <a:chOff x="4226004" y="622516"/>
            <a:chExt cx="1697647" cy="2751262"/>
          </a:xfrm>
        </p:grpSpPr>
        <p:grpSp>
          <p:nvGrpSpPr>
            <p:cNvPr id="175" name="グループ化 174"/>
            <p:cNvGrpSpPr/>
            <p:nvPr/>
          </p:nvGrpSpPr>
          <p:grpSpPr>
            <a:xfrm>
              <a:off x="4226004" y="622516"/>
              <a:ext cx="801002" cy="2751262"/>
              <a:chOff x="1136575" y="622516"/>
              <a:chExt cx="801002" cy="2751262"/>
            </a:xfrm>
          </p:grpSpPr>
          <p:sp>
            <p:nvSpPr>
              <p:cNvPr id="176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7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8" name="円/楕円 177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9" name="円/楕円 178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0" name="円/楕円 179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1" name="テキスト ボックス 180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7030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ワイン</a:t>
                </a:r>
                <a:endParaRPr kumimoji="1" lang="ja-JP" altLang="en-US" b="1" dirty="0">
                  <a:solidFill>
                    <a:srgbClr val="7030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122649" y="622516"/>
              <a:ext cx="801002" cy="2751262"/>
              <a:chOff x="1136575" y="622516"/>
              <a:chExt cx="801002" cy="2751262"/>
            </a:xfrm>
          </p:grpSpPr>
          <p:sp>
            <p:nvSpPr>
              <p:cNvPr id="183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4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60033"/>
                  </a:gs>
                  <a:gs pos="50000">
                    <a:srgbClr val="C00000"/>
                  </a:gs>
                  <a:gs pos="100000">
                    <a:srgbClr val="660033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88" name="テキスト ボックス 187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7030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ワイン</a:t>
                </a:r>
                <a:endParaRPr lang="ja-JP" altLang="en-US" b="1" dirty="0">
                  <a:solidFill>
                    <a:srgbClr val="7030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259957" y="622516"/>
            <a:ext cx="1697647" cy="2751262"/>
            <a:chOff x="7271045" y="622516"/>
            <a:chExt cx="1697647" cy="2751262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7271045" y="622516"/>
              <a:ext cx="801002" cy="2751262"/>
              <a:chOff x="1136575" y="622516"/>
              <a:chExt cx="801002" cy="2751262"/>
            </a:xfrm>
          </p:grpSpPr>
          <p:sp>
            <p:nvSpPr>
              <p:cNvPr id="190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1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2" name="円/楕円 191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3" name="円/楕円 192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4" name="円/楕円 193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5" name="テキスト ボックス 194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00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シャンペン</a:t>
                </a:r>
                <a:endParaRPr kumimoji="1" lang="ja-JP" altLang="en-US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8167690" y="622516"/>
              <a:ext cx="801002" cy="2751262"/>
              <a:chOff x="1136575" y="622516"/>
              <a:chExt cx="801002" cy="2751262"/>
            </a:xfrm>
          </p:grpSpPr>
          <p:sp>
            <p:nvSpPr>
              <p:cNvPr id="197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8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6600"/>
                  </a:gs>
                  <a:gs pos="50000">
                    <a:srgbClr val="00FF00"/>
                  </a:gs>
                  <a:gs pos="100000">
                    <a:srgbClr val="006600"/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FF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02" name="テキスト ボックス 201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0066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シャンペン</a:t>
                </a:r>
                <a:endParaRPr kumimoji="1" lang="ja-JP" altLang="en-US" b="1" dirty="0">
                  <a:solidFill>
                    <a:srgbClr val="00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1025147" y="3708327"/>
            <a:ext cx="2019894" cy="2751263"/>
            <a:chOff x="1025147" y="3708327"/>
            <a:chExt cx="2019894" cy="2751263"/>
          </a:xfrm>
        </p:grpSpPr>
        <p:sp>
          <p:nvSpPr>
            <p:cNvPr id="339" name="片側の 2 つの角を丸めた四角形 164"/>
            <p:cNvSpPr/>
            <p:nvPr/>
          </p:nvSpPr>
          <p:spPr bwMode="auto">
            <a:xfrm>
              <a:off x="1025147" y="3853985"/>
              <a:ext cx="2019894" cy="2605605"/>
            </a:xfrm>
            <a:custGeom>
              <a:avLst/>
              <a:gdLst/>
              <a:ahLst/>
              <a:cxnLst/>
              <a:rect l="l" t="t" r="r" b="b"/>
              <a:pathLst>
                <a:path w="2019894" h="2605605">
                  <a:moveTo>
                    <a:pt x="916290" y="0"/>
                  </a:moveTo>
                  <a:lnTo>
                    <a:pt x="1103603" y="0"/>
                  </a:lnTo>
                  <a:cubicBezTo>
                    <a:pt x="1137205" y="0"/>
                    <a:pt x="1164445" y="27240"/>
                    <a:pt x="1164445" y="60842"/>
                  </a:cubicBezTo>
                  <a:lnTo>
                    <a:pt x="1164445" y="450009"/>
                  </a:lnTo>
                  <a:lnTo>
                    <a:pt x="1176389" y="456061"/>
                  </a:lnTo>
                  <a:cubicBezTo>
                    <a:pt x="1655099" y="545381"/>
                    <a:pt x="2019894" y="1019712"/>
                    <a:pt x="2019894" y="1591240"/>
                  </a:cubicBezTo>
                  <a:cubicBezTo>
                    <a:pt x="2019894" y="2029754"/>
                    <a:pt x="1805141" y="2411048"/>
                    <a:pt x="1488996" y="2605605"/>
                  </a:cubicBezTo>
                  <a:lnTo>
                    <a:pt x="530899" y="2605605"/>
                  </a:lnTo>
                  <a:cubicBezTo>
                    <a:pt x="214753" y="2411048"/>
                    <a:pt x="0" y="2029754"/>
                    <a:pt x="0" y="1591240"/>
                  </a:cubicBezTo>
                  <a:cubicBezTo>
                    <a:pt x="0" y="1019711"/>
                    <a:pt x="364795" y="545380"/>
                    <a:pt x="843506" y="456060"/>
                  </a:cubicBezTo>
                  <a:cubicBezTo>
                    <a:pt x="847241" y="453519"/>
                    <a:pt x="851327" y="451731"/>
                    <a:pt x="855448" y="450010"/>
                  </a:cubicBezTo>
                  <a:lnTo>
                    <a:pt x="855448" y="60842"/>
                  </a:lnTo>
                  <a:cubicBezTo>
                    <a:pt x="855448" y="27240"/>
                    <a:pt x="882688" y="0"/>
                    <a:pt x="9162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22" name="角丸四角形 255"/>
            <p:cNvSpPr/>
            <p:nvPr/>
          </p:nvSpPr>
          <p:spPr bwMode="auto">
            <a:xfrm>
              <a:off x="1855623" y="3708327"/>
              <a:ext cx="358948" cy="185531"/>
            </a:xfrm>
            <a:custGeom>
              <a:avLst/>
              <a:gdLst/>
              <a:ahLst/>
              <a:cxnLst/>
              <a:rect l="l" t="t" r="r" b="b"/>
              <a:pathLst>
                <a:path w="358948" h="185531">
                  <a:moveTo>
                    <a:pt x="0" y="151939"/>
                  </a:moveTo>
                  <a:lnTo>
                    <a:pt x="0" y="151940"/>
                  </a:lnTo>
                  <a:lnTo>
                    <a:pt x="0" y="151940"/>
                  </a:lnTo>
                  <a:close/>
                  <a:moveTo>
                    <a:pt x="0" y="90792"/>
                  </a:moveTo>
                  <a:lnTo>
                    <a:pt x="0" y="90792"/>
                  </a:lnTo>
                  <a:lnTo>
                    <a:pt x="0" y="90793"/>
                  </a:lnTo>
                  <a:close/>
                  <a:moveTo>
                    <a:pt x="0" y="33590"/>
                  </a:moveTo>
                  <a:cubicBezTo>
                    <a:pt x="0" y="33590"/>
                    <a:pt x="0" y="33590"/>
                    <a:pt x="0" y="33590"/>
                  </a:cubicBezTo>
                  <a:lnTo>
                    <a:pt x="0" y="33591"/>
                  </a:lnTo>
                  <a:close/>
                  <a:moveTo>
                    <a:pt x="33591" y="0"/>
                  </a:moveTo>
                  <a:lnTo>
                    <a:pt x="325357" y="0"/>
                  </a:lnTo>
                  <a:cubicBezTo>
                    <a:pt x="343909" y="0"/>
                    <a:pt x="358948" y="15039"/>
                    <a:pt x="358948" y="33591"/>
                  </a:cubicBezTo>
                  <a:lnTo>
                    <a:pt x="358947" y="33591"/>
                  </a:lnTo>
                  <a:cubicBezTo>
                    <a:pt x="358947" y="47517"/>
                    <a:pt x="350473" y="59463"/>
                    <a:pt x="337404" y="62192"/>
                  </a:cubicBezTo>
                  <a:cubicBezTo>
                    <a:pt x="350474" y="64920"/>
                    <a:pt x="358948" y="76867"/>
                    <a:pt x="358948" y="90793"/>
                  </a:cubicBezTo>
                  <a:lnTo>
                    <a:pt x="358947" y="90793"/>
                  </a:lnTo>
                  <a:cubicBezTo>
                    <a:pt x="358947" y="106665"/>
                    <a:pt x="347940" y="119965"/>
                    <a:pt x="332642" y="121366"/>
                  </a:cubicBezTo>
                  <a:cubicBezTo>
                    <a:pt x="347940" y="122767"/>
                    <a:pt x="358948" y="136068"/>
                    <a:pt x="358948" y="151940"/>
                  </a:cubicBezTo>
                  <a:lnTo>
                    <a:pt x="358947" y="151940"/>
                  </a:lnTo>
                  <a:cubicBezTo>
                    <a:pt x="358947" y="170492"/>
                    <a:pt x="343908" y="185531"/>
                    <a:pt x="325356" y="185531"/>
                  </a:cubicBezTo>
                  <a:lnTo>
                    <a:pt x="33591" y="185530"/>
                  </a:lnTo>
                  <a:cubicBezTo>
                    <a:pt x="15039" y="185530"/>
                    <a:pt x="0" y="170491"/>
                    <a:pt x="0" y="151940"/>
                  </a:cubicBezTo>
                  <a:cubicBezTo>
                    <a:pt x="0" y="136067"/>
                    <a:pt x="11008" y="122767"/>
                    <a:pt x="26307" y="121366"/>
                  </a:cubicBezTo>
                  <a:cubicBezTo>
                    <a:pt x="11008" y="119965"/>
                    <a:pt x="0" y="106665"/>
                    <a:pt x="0" y="90792"/>
                  </a:cubicBezTo>
                  <a:cubicBezTo>
                    <a:pt x="0" y="76866"/>
                    <a:pt x="8475" y="64919"/>
                    <a:pt x="21545" y="62191"/>
                  </a:cubicBezTo>
                  <a:cubicBezTo>
                    <a:pt x="8475" y="59463"/>
                    <a:pt x="0" y="47517"/>
                    <a:pt x="0" y="33590"/>
                  </a:cubicBezTo>
                  <a:cubicBezTo>
                    <a:pt x="0" y="15039"/>
                    <a:pt x="15039" y="0"/>
                    <a:pt x="3359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1188694" y="4822969"/>
              <a:ext cx="1696550" cy="1384427"/>
              <a:chOff x="1656235" y="5063181"/>
              <a:chExt cx="761467" cy="1144215"/>
            </a:xfrm>
          </p:grpSpPr>
          <p:sp>
            <p:nvSpPr>
              <p:cNvPr id="223" name="円/楕円 222"/>
              <p:cNvSpPr/>
              <p:nvPr/>
            </p:nvSpPr>
            <p:spPr bwMode="auto">
              <a:xfrm>
                <a:off x="1656235" y="5063181"/>
                <a:ext cx="761467" cy="1144215"/>
              </a:xfrm>
              <a:prstGeom prst="ellipse">
                <a:avLst/>
              </a:prstGeom>
              <a:solidFill>
                <a:srgbClr val="C0000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24" name="円/楕円 223"/>
              <p:cNvSpPr/>
              <p:nvPr/>
            </p:nvSpPr>
            <p:spPr bwMode="auto">
              <a:xfrm>
                <a:off x="1682302" y="5102352"/>
                <a:ext cx="709332" cy="1065875"/>
              </a:xfrm>
              <a:prstGeom prst="ellipse">
                <a:avLst/>
              </a:prstGeom>
              <a:solidFill>
                <a:srgbClr val="C0000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25" name="円/楕円 224"/>
              <p:cNvSpPr/>
              <p:nvPr/>
            </p:nvSpPr>
            <p:spPr bwMode="auto">
              <a:xfrm>
                <a:off x="1718140" y="5156202"/>
                <a:ext cx="637657" cy="958173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26" name="テキスト ボックス 225"/>
              <p:cNvSpPr txBox="1"/>
              <p:nvPr/>
            </p:nvSpPr>
            <p:spPr>
              <a:xfrm>
                <a:off x="1718140" y="5424568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ウィスキー</a:t>
                </a:r>
                <a:endParaRPr kumimoji="1" lang="ja-JP" altLang="en-US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017888" y="4221089"/>
            <a:ext cx="2159248" cy="2253382"/>
            <a:chOff x="4070187" y="3708327"/>
            <a:chExt cx="1860099" cy="1941191"/>
          </a:xfrm>
        </p:grpSpPr>
        <p:sp>
          <p:nvSpPr>
            <p:cNvPr id="332" name="片側の 2 つの角を丸めた四角形 164"/>
            <p:cNvSpPr/>
            <p:nvPr/>
          </p:nvSpPr>
          <p:spPr bwMode="auto">
            <a:xfrm>
              <a:off x="4070187" y="3853984"/>
              <a:ext cx="1860099" cy="1795534"/>
            </a:xfrm>
            <a:custGeom>
              <a:avLst/>
              <a:gdLst/>
              <a:ahLst/>
              <a:cxnLst/>
              <a:rect l="l" t="t" r="r" b="b"/>
              <a:pathLst>
                <a:path w="1860099" h="1795534">
                  <a:moveTo>
                    <a:pt x="836392" y="0"/>
                  </a:moveTo>
                  <a:lnTo>
                    <a:pt x="1023705" y="0"/>
                  </a:lnTo>
                  <a:cubicBezTo>
                    <a:pt x="1057307" y="0"/>
                    <a:pt x="1084547" y="16420"/>
                    <a:pt x="1084547" y="36674"/>
                  </a:cubicBezTo>
                  <a:lnTo>
                    <a:pt x="1084547" y="261313"/>
                  </a:lnTo>
                  <a:lnTo>
                    <a:pt x="1092988" y="261313"/>
                  </a:lnTo>
                  <a:cubicBezTo>
                    <a:pt x="1516652" y="261313"/>
                    <a:pt x="1860099" y="604760"/>
                    <a:pt x="1860099" y="1028424"/>
                  </a:cubicBezTo>
                  <a:cubicBezTo>
                    <a:pt x="1860099" y="1244314"/>
                    <a:pt x="1860098" y="1460205"/>
                    <a:pt x="1860098" y="1676095"/>
                  </a:cubicBezTo>
                  <a:cubicBezTo>
                    <a:pt x="1860098" y="1742059"/>
                    <a:pt x="1806623" y="1795534"/>
                    <a:pt x="1740659" y="1795534"/>
                  </a:cubicBezTo>
                  <a:lnTo>
                    <a:pt x="119439" y="1795534"/>
                  </a:lnTo>
                  <a:cubicBezTo>
                    <a:pt x="53475" y="1795534"/>
                    <a:pt x="0" y="1742059"/>
                    <a:pt x="0" y="1676095"/>
                  </a:cubicBezTo>
                  <a:lnTo>
                    <a:pt x="0" y="1028424"/>
                  </a:lnTo>
                  <a:cubicBezTo>
                    <a:pt x="0" y="604760"/>
                    <a:pt x="343447" y="261313"/>
                    <a:pt x="767111" y="261313"/>
                  </a:cubicBezTo>
                  <a:lnTo>
                    <a:pt x="775550" y="261313"/>
                  </a:lnTo>
                  <a:lnTo>
                    <a:pt x="775550" y="36674"/>
                  </a:lnTo>
                  <a:cubicBezTo>
                    <a:pt x="775550" y="16420"/>
                    <a:pt x="802790" y="0"/>
                    <a:pt x="83639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2">
                    <a:lumMod val="7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34" name="角丸四角形 255"/>
            <p:cNvSpPr/>
            <p:nvPr/>
          </p:nvSpPr>
          <p:spPr bwMode="auto">
            <a:xfrm>
              <a:off x="4820765" y="3708327"/>
              <a:ext cx="358948" cy="185531"/>
            </a:xfrm>
            <a:custGeom>
              <a:avLst/>
              <a:gdLst/>
              <a:ahLst/>
              <a:cxnLst/>
              <a:rect l="l" t="t" r="r" b="b"/>
              <a:pathLst>
                <a:path w="358948" h="185531">
                  <a:moveTo>
                    <a:pt x="0" y="151939"/>
                  </a:moveTo>
                  <a:lnTo>
                    <a:pt x="0" y="151940"/>
                  </a:lnTo>
                  <a:lnTo>
                    <a:pt x="0" y="151940"/>
                  </a:lnTo>
                  <a:close/>
                  <a:moveTo>
                    <a:pt x="0" y="90792"/>
                  </a:moveTo>
                  <a:lnTo>
                    <a:pt x="0" y="90792"/>
                  </a:lnTo>
                  <a:lnTo>
                    <a:pt x="0" y="90793"/>
                  </a:lnTo>
                  <a:close/>
                  <a:moveTo>
                    <a:pt x="0" y="33590"/>
                  </a:moveTo>
                  <a:cubicBezTo>
                    <a:pt x="0" y="33590"/>
                    <a:pt x="0" y="33590"/>
                    <a:pt x="0" y="33590"/>
                  </a:cubicBezTo>
                  <a:lnTo>
                    <a:pt x="0" y="33591"/>
                  </a:lnTo>
                  <a:close/>
                  <a:moveTo>
                    <a:pt x="33591" y="0"/>
                  </a:moveTo>
                  <a:lnTo>
                    <a:pt x="325357" y="0"/>
                  </a:lnTo>
                  <a:cubicBezTo>
                    <a:pt x="343909" y="0"/>
                    <a:pt x="358948" y="15039"/>
                    <a:pt x="358948" y="33591"/>
                  </a:cubicBezTo>
                  <a:lnTo>
                    <a:pt x="358947" y="33591"/>
                  </a:lnTo>
                  <a:cubicBezTo>
                    <a:pt x="358947" y="47517"/>
                    <a:pt x="350473" y="59463"/>
                    <a:pt x="337404" y="62192"/>
                  </a:cubicBezTo>
                  <a:cubicBezTo>
                    <a:pt x="350474" y="64920"/>
                    <a:pt x="358948" y="76867"/>
                    <a:pt x="358948" y="90793"/>
                  </a:cubicBezTo>
                  <a:lnTo>
                    <a:pt x="358947" y="90793"/>
                  </a:lnTo>
                  <a:cubicBezTo>
                    <a:pt x="358947" y="106665"/>
                    <a:pt x="347940" y="119965"/>
                    <a:pt x="332642" y="121366"/>
                  </a:cubicBezTo>
                  <a:cubicBezTo>
                    <a:pt x="347940" y="122767"/>
                    <a:pt x="358948" y="136068"/>
                    <a:pt x="358948" y="151940"/>
                  </a:cubicBezTo>
                  <a:lnTo>
                    <a:pt x="358947" y="151940"/>
                  </a:lnTo>
                  <a:cubicBezTo>
                    <a:pt x="358947" y="170492"/>
                    <a:pt x="343908" y="185531"/>
                    <a:pt x="325356" y="185531"/>
                  </a:cubicBezTo>
                  <a:lnTo>
                    <a:pt x="33591" y="185530"/>
                  </a:lnTo>
                  <a:cubicBezTo>
                    <a:pt x="15039" y="185530"/>
                    <a:pt x="0" y="170491"/>
                    <a:pt x="0" y="151940"/>
                  </a:cubicBezTo>
                  <a:cubicBezTo>
                    <a:pt x="0" y="136067"/>
                    <a:pt x="11008" y="122767"/>
                    <a:pt x="26307" y="121366"/>
                  </a:cubicBezTo>
                  <a:cubicBezTo>
                    <a:pt x="11008" y="119965"/>
                    <a:pt x="0" y="106665"/>
                    <a:pt x="0" y="90792"/>
                  </a:cubicBezTo>
                  <a:cubicBezTo>
                    <a:pt x="0" y="76866"/>
                    <a:pt x="8475" y="64919"/>
                    <a:pt x="21545" y="62191"/>
                  </a:cubicBezTo>
                  <a:cubicBezTo>
                    <a:pt x="8475" y="59463"/>
                    <a:pt x="0" y="47517"/>
                    <a:pt x="0" y="33590"/>
                  </a:cubicBezTo>
                  <a:cubicBezTo>
                    <a:pt x="0" y="15039"/>
                    <a:pt x="15039" y="0"/>
                    <a:pt x="3359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50000">
                  <a:schemeClr val="tx2">
                    <a:lumMod val="7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3810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198225" y="4490962"/>
              <a:ext cx="1607772" cy="1051194"/>
              <a:chOff x="4621377" y="4397941"/>
              <a:chExt cx="761467" cy="1144215"/>
            </a:xfrm>
          </p:grpSpPr>
          <p:sp>
            <p:nvSpPr>
              <p:cNvPr id="335" name="円/楕円 334"/>
              <p:cNvSpPr/>
              <p:nvPr/>
            </p:nvSpPr>
            <p:spPr bwMode="auto">
              <a:xfrm>
                <a:off x="4621377" y="4397941"/>
                <a:ext cx="761467" cy="1144215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36" name="円/楕円 335"/>
              <p:cNvSpPr/>
              <p:nvPr/>
            </p:nvSpPr>
            <p:spPr bwMode="auto">
              <a:xfrm>
                <a:off x="4647444" y="4437112"/>
                <a:ext cx="709332" cy="1065875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4683282" y="4490962"/>
                <a:ext cx="637657" cy="958173"/>
              </a:xfrm>
              <a:prstGeom prst="ellipse">
                <a:avLst/>
              </a:prstGeom>
              <a:solidFill>
                <a:srgbClr val="0070C0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38" name="テキスト ボックス 337"/>
              <p:cNvSpPr txBox="1"/>
              <p:nvPr/>
            </p:nvSpPr>
            <p:spPr>
              <a:xfrm>
                <a:off x="4683282" y="4759328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ブランデー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271045" y="3703068"/>
            <a:ext cx="1697647" cy="2751262"/>
            <a:chOff x="7271045" y="3703068"/>
            <a:chExt cx="1697647" cy="2751262"/>
          </a:xfrm>
        </p:grpSpPr>
        <p:grpSp>
          <p:nvGrpSpPr>
            <p:cNvPr id="340" name="グループ化 339"/>
            <p:cNvGrpSpPr/>
            <p:nvPr/>
          </p:nvGrpSpPr>
          <p:grpSpPr>
            <a:xfrm>
              <a:off x="7271045" y="3703068"/>
              <a:ext cx="801002" cy="2751262"/>
              <a:chOff x="1136575" y="622516"/>
              <a:chExt cx="801002" cy="2751262"/>
            </a:xfrm>
          </p:grpSpPr>
          <p:sp>
            <p:nvSpPr>
              <p:cNvPr id="341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2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6" name="テキスト ボックス 345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ジン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>
              <a:off x="8167690" y="3703068"/>
              <a:ext cx="801002" cy="2751262"/>
              <a:chOff x="1136575" y="622516"/>
              <a:chExt cx="801002" cy="2751262"/>
            </a:xfrm>
          </p:grpSpPr>
          <p:sp>
            <p:nvSpPr>
              <p:cNvPr id="348" name="片側の 2 つの角を丸めた四角形 164"/>
              <p:cNvSpPr/>
              <p:nvPr/>
            </p:nvSpPr>
            <p:spPr bwMode="auto">
              <a:xfrm>
                <a:off x="1136575" y="768174"/>
                <a:ext cx="801002" cy="2605604"/>
              </a:xfrm>
              <a:custGeom>
                <a:avLst/>
                <a:gdLst/>
                <a:ahLst/>
                <a:cxnLst/>
                <a:rect l="l" t="t" r="r" b="b"/>
                <a:pathLst>
                  <a:path w="801002" h="2605604">
                    <a:moveTo>
                      <a:pt x="306844" y="0"/>
                    </a:moveTo>
                    <a:lnTo>
                      <a:pt x="494157" y="0"/>
                    </a:lnTo>
                    <a:cubicBezTo>
                      <a:pt x="527759" y="0"/>
                      <a:pt x="554999" y="27240"/>
                      <a:pt x="554999" y="60842"/>
                    </a:cubicBezTo>
                    <a:lnTo>
                      <a:pt x="554999" y="450009"/>
                    </a:lnTo>
                    <a:cubicBezTo>
                      <a:pt x="699513" y="510358"/>
                      <a:pt x="801002" y="653062"/>
                      <a:pt x="801002" y="819470"/>
                    </a:cubicBezTo>
                    <a:cubicBezTo>
                      <a:pt x="801002" y="1385259"/>
                      <a:pt x="801001" y="1951048"/>
                      <a:pt x="801001" y="2516837"/>
                    </a:cubicBezTo>
                    <a:cubicBezTo>
                      <a:pt x="801001" y="2565862"/>
                      <a:pt x="761259" y="2605604"/>
                      <a:pt x="712234" y="2605604"/>
                    </a:cubicBezTo>
                    <a:lnTo>
                      <a:pt x="88767" y="2605604"/>
                    </a:lnTo>
                    <a:cubicBezTo>
                      <a:pt x="39742" y="2605604"/>
                      <a:pt x="0" y="2565862"/>
                      <a:pt x="0" y="2516837"/>
                    </a:cubicBezTo>
                    <a:lnTo>
                      <a:pt x="0" y="819470"/>
                    </a:lnTo>
                    <a:cubicBezTo>
                      <a:pt x="0" y="653062"/>
                      <a:pt x="101489" y="510358"/>
                      <a:pt x="246002" y="450010"/>
                    </a:cubicBezTo>
                    <a:lnTo>
                      <a:pt x="246002" y="60842"/>
                    </a:lnTo>
                    <a:cubicBezTo>
                      <a:pt x="246002" y="27240"/>
                      <a:pt x="273242" y="0"/>
                      <a:pt x="3068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49" name="角丸四角形 255"/>
              <p:cNvSpPr/>
              <p:nvPr/>
            </p:nvSpPr>
            <p:spPr bwMode="auto">
              <a:xfrm>
                <a:off x="1357605" y="622516"/>
                <a:ext cx="358948" cy="185531"/>
              </a:xfrm>
              <a:custGeom>
                <a:avLst/>
                <a:gdLst/>
                <a:ahLst/>
                <a:cxnLst/>
                <a:rect l="l" t="t" r="r" b="b"/>
                <a:pathLst>
                  <a:path w="358948" h="185531">
                    <a:moveTo>
                      <a:pt x="0" y="151939"/>
                    </a:moveTo>
                    <a:lnTo>
                      <a:pt x="0" y="151940"/>
                    </a:lnTo>
                    <a:lnTo>
                      <a:pt x="0" y="151940"/>
                    </a:lnTo>
                    <a:close/>
                    <a:moveTo>
                      <a:pt x="0" y="90792"/>
                    </a:moveTo>
                    <a:lnTo>
                      <a:pt x="0" y="90792"/>
                    </a:lnTo>
                    <a:lnTo>
                      <a:pt x="0" y="90793"/>
                    </a:lnTo>
                    <a:close/>
                    <a:moveTo>
                      <a:pt x="0" y="33590"/>
                    </a:moveTo>
                    <a:cubicBezTo>
                      <a:pt x="0" y="33590"/>
                      <a:pt x="0" y="33590"/>
                      <a:pt x="0" y="33590"/>
                    </a:cubicBezTo>
                    <a:lnTo>
                      <a:pt x="0" y="33591"/>
                    </a:lnTo>
                    <a:close/>
                    <a:moveTo>
                      <a:pt x="33591" y="0"/>
                    </a:moveTo>
                    <a:lnTo>
                      <a:pt x="325357" y="0"/>
                    </a:lnTo>
                    <a:cubicBezTo>
                      <a:pt x="343909" y="0"/>
                      <a:pt x="358948" y="15039"/>
                      <a:pt x="358948" y="33591"/>
                    </a:cubicBezTo>
                    <a:lnTo>
                      <a:pt x="358947" y="33591"/>
                    </a:lnTo>
                    <a:cubicBezTo>
                      <a:pt x="358947" y="47517"/>
                      <a:pt x="350473" y="59463"/>
                      <a:pt x="337404" y="62192"/>
                    </a:cubicBezTo>
                    <a:cubicBezTo>
                      <a:pt x="350474" y="64920"/>
                      <a:pt x="358948" y="76867"/>
                      <a:pt x="358948" y="90793"/>
                    </a:cubicBezTo>
                    <a:lnTo>
                      <a:pt x="358947" y="90793"/>
                    </a:lnTo>
                    <a:cubicBezTo>
                      <a:pt x="358947" y="106665"/>
                      <a:pt x="347940" y="119965"/>
                      <a:pt x="332642" y="121366"/>
                    </a:cubicBezTo>
                    <a:cubicBezTo>
                      <a:pt x="347940" y="122767"/>
                      <a:pt x="358948" y="136068"/>
                      <a:pt x="358948" y="151940"/>
                    </a:cubicBezTo>
                    <a:lnTo>
                      <a:pt x="358947" y="151940"/>
                    </a:lnTo>
                    <a:cubicBezTo>
                      <a:pt x="358947" y="170492"/>
                      <a:pt x="343908" y="185531"/>
                      <a:pt x="325356" y="185531"/>
                    </a:cubicBezTo>
                    <a:lnTo>
                      <a:pt x="33591" y="185530"/>
                    </a:lnTo>
                    <a:cubicBezTo>
                      <a:pt x="15039" y="185530"/>
                      <a:pt x="0" y="170491"/>
                      <a:pt x="0" y="151940"/>
                    </a:cubicBezTo>
                    <a:cubicBezTo>
                      <a:pt x="0" y="136067"/>
                      <a:pt x="11008" y="122767"/>
                      <a:pt x="26307" y="121366"/>
                    </a:cubicBezTo>
                    <a:cubicBezTo>
                      <a:pt x="11008" y="119965"/>
                      <a:pt x="0" y="106665"/>
                      <a:pt x="0" y="90792"/>
                    </a:cubicBezTo>
                    <a:cubicBezTo>
                      <a:pt x="0" y="76866"/>
                      <a:pt x="8475" y="64919"/>
                      <a:pt x="21545" y="62191"/>
                    </a:cubicBezTo>
                    <a:cubicBezTo>
                      <a:pt x="8475" y="59463"/>
                      <a:pt x="0" y="47517"/>
                      <a:pt x="0" y="33590"/>
                    </a:cubicBezTo>
                    <a:cubicBezTo>
                      <a:pt x="0" y="15039"/>
                      <a:pt x="15039" y="0"/>
                      <a:pt x="3359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rgbClr val="92D050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50" name="円/楕円 349"/>
              <p:cNvSpPr/>
              <p:nvPr/>
            </p:nvSpPr>
            <p:spPr bwMode="auto">
              <a:xfrm>
                <a:off x="1158217" y="1977370"/>
                <a:ext cx="761467" cy="114421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51" name="円/楕円 350"/>
              <p:cNvSpPr/>
              <p:nvPr/>
            </p:nvSpPr>
            <p:spPr bwMode="auto">
              <a:xfrm>
                <a:off x="1184284" y="2016541"/>
                <a:ext cx="709332" cy="1065875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52" name="円/楕円 351"/>
              <p:cNvSpPr/>
              <p:nvPr/>
            </p:nvSpPr>
            <p:spPr bwMode="auto">
              <a:xfrm>
                <a:off x="1220122" y="2070391"/>
                <a:ext cx="637657" cy="958173"/>
              </a:xfrm>
              <a:prstGeom prst="ellipse">
                <a:avLst/>
              </a:prstGeom>
              <a:solidFill>
                <a:srgbClr val="FFCC66">
                  <a:alpha val="7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53" name="テキスト ボックス 352"/>
              <p:cNvSpPr txBox="1"/>
              <p:nvPr/>
            </p:nvSpPr>
            <p:spPr>
              <a:xfrm>
                <a:off x="1220122" y="2338757"/>
                <a:ext cx="637657" cy="402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9466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ジン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26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Manager>http://pawaposuke.com</Manager>
  <Company>http://pawaposuke.com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009_お酒</dc:title>
  <dc:subject>009_お酒</dc:subject>
  <dc:creator>http://pawaposuke.com</dc:creator>
  <cp:lastModifiedBy/>
  <cp:revision>1</cp:revision>
  <dcterms:created xsi:type="dcterms:W3CDTF">2014-10-29T04:47:26Z</dcterms:created>
  <dcterms:modified xsi:type="dcterms:W3CDTF">2015-10-08T01:21:09Z</dcterms:modified>
  <cp:version>1</cp:version>
</cp:coreProperties>
</file>